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20B0606030504020204"/>
      <p:regular r:id="rId10"/>
    </p:embeddedFont>
    <p:embeddedFont>
      <p:font typeface="Open Sans Bold" charset="1" panose="020B0806030504020204"/>
      <p:regular r:id="rId11"/>
    </p:embeddedFont>
    <p:embeddedFont>
      <p:font typeface="Open Sans Italics" charset="1" panose="020B0606030504020204"/>
      <p:regular r:id="rId12"/>
    </p:embeddedFont>
    <p:embeddedFont>
      <p:font typeface="Open Sans Bold Italics" charset="1" panose="020B0806030504020204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7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76016" y="8668202"/>
            <a:ext cx="611982" cy="1228725"/>
            <a:chOff x="0" y="0"/>
            <a:chExt cx="815976" cy="16383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815975" cy="1638300"/>
            </a:xfrm>
            <a:custGeom>
              <a:avLst/>
              <a:gdLst/>
              <a:ahLst/>
              <a:cxnLst/>
              <a:rect r="r" b="b" t="t" l="l"/>
              <a:pathLst>
                <a:path h="1638300" w="815975">
                  <a:moveTo>
                    <a:pt x="815975" y="0"/>
                  </a:moveTo>
                  <a:lnTo>
                    <a:pt x="815975" y="1638300"/>
                  </a:lnTo>
                  <a:lnTo>
                    <a:pt x="764667" y="1636903"/>
                  </a:lnTo>
                  <a:lnTo>
                    <a:pt x="713867" y="1631950"/>
                  </a:lnTo>
                  <a:lnTo>
                    <a:pt x="663956" y="1624203"/>
                  </a:lnTo>
                  <a:lnTo>
                    <a:pt x="615442" y="1613281"/>
                  </a:lnTo>
                  <a:lnTo>
                    <a:pt x="567309" y="1599692"/>
                  </a:lnTo>
                  <a:lnTo>
                    <a:pt x="521462" y="1582928"/>
                  </a:lnTo>
                  <a:lnTo>
                    <a:pt x="476123" y="1563878"/>
                  </a:lnTo>
                  <a:lnTo>
                    <a:pt x="432181" y="1542542"/>
                  </a:lnTo>
                  <a:lnTo>
                    <a:pt x="390017" y="1518031"/>
                  </a:lnTo>
                  <a:lnTo>
                    <a:pt x="349631" y="1491742"/>
                  </a:lnTo>
                  <a:lnTo>
                    <a:pt x="311023" y="1462278"/>
                  </a:lnTo>
                  <a:lnTo>
                    <a:pt x="273812" y="1431417"/>
                  </a:lnTo>
                  <a:lnTo>
                    <a:pt x="238887" y="1398270"/>
                  </a:lnTo>
                  <a:lnTo>
                    <a:pt x="205740" y="1362837"/>
                  </a:lnTo>
                  <a:lnTo>
                    <a:pt x="174879" y="1325626"/>
                  </a:lnTo>
                  <a:lnTo>
                    <a:pt x="146304" y="1287018"/>
                  </a:lnTo>
                  <a:lnTo>
                    <a:pt x="120015" y="1246251"/>
                  </a:lnTo>
                  <a:lnTo>
                    <a:pt x="95504" y="1204087"/>
                  </a:lnTo>
                  <a:lnTo>
                    <a:pt x="73787" y="1160526"/>
                  </a:lnTo>
                  <a:lnTo>
                    <a:pt x="54737" y="1115187"/>
                  </a:lnTo>
                  <a:lnTo>
                    <a:pt x="38354" y="1068451"/>
                  </a:lnTo>
                  <a:lnTo>
                    <a:pt x="24765" y="1020826"/>
                  </a:lnTo>
                  <a:lnTo>
                    <a:pt x="14351" y="971804"/>
                  </a:lnTo>
                  <a:lnTo>
                    <a:pt x="6350" y="922147"/>
                  </a:lnTo>
                  <a:lnTo>
                    <a:pt x="1778" y="870839"/>
                  </a:lnTo>
                  <a:lnTo>
                    <a:pt x="0" y="819150"/>
                  </a:lnTo>
                  <a:lnTo>
                    <a:pt x="1778" y="767461"/>
                  </a:lnTo>
                  <a:lnTo>
                    <a:pt x="6350" y="716661"/>
                  </a:lnTo>
                  <a:lnTo>
                    <a:pt x="14478" y="666369"/>
                  </a:lnTo>
                  <a:lnTo>
                    <a:pt x="24892" y="617855"/>
                  </a:lnTo>
                  <a:lnTo>
                    <a:pt x="38481" y="569722"/>
                  </a:lnTo>
                  <a:lnTo>
                    <a:pt x="54864" y="523494"/>
                  </a:lnTo>
                  <a:lnTo>
                    <a:pt x="73914" y="478155"/>
                  </a:lnTo>
                  <a:lnTo>
                    <a:pt x="95631" y="434594"/>
                  </a:lnTo>
                  <a:lnTo>
                    <a:pt x="120142" y="391922"/>
                  </a:lnTo>
                  <a:lnTo>
                    <a:pt x="146431" y="351155"/>
                  </a:lnTo>
                  <a:lnTo>
                    <a:pt x="175006" y="312547"/>
                  </a:lnTo>
                  <a:lnTo>
                    <a:pt x="205867" y="275336"/>
                  </a:lnTo>
                  <a:lnTo>
                    <a:pt x="239014" y="239903"/>
                  </a:lnTo>
                  <a:lnTo>
                    <a:pt x="273939" y="206756"/>
                  </a:lnTo>
                  <a:lnTo>
                    <a:pt x="311150" y="175895"/>
                  </a:lnTo>
                  <a:lnTo>
                    <a:pt x="349758" y="147320"/>
                  </a:lnTo>
                  <a:lnTo>
                    <a:pt x="390017" y="120650"/>
                  </a:lnTo>
                  <a:lnTo>
                    <a:pt x="432181" y="96139"/>
                  </a:lnTo>
                  <a:lnTo>
                    <a:pt x="476250" y="74422"/>
                  </a:lnTo>
                  <a:lnTo>
                    <a:pt x="521589" y="55372"/>
                  </a:lnTo>
                  <a:lnTo>
                    <a:pt x="567436" y="38608"/>
                  </a:lnTo>
                  <a:lnTo>
                    <a:pt x="615569" y="25019"/>
                  </a:lnTo>
                  <a:lnTo>
                    <a:pt x="664083" y="14605"/>
                  </a:lnTo>
                  <a:lnTo>
                    <a:pt x="713867" y="6350"/>
                  </a:lnTo>
                  <a:lnTo>
                    <a:pt x="764667" y="2286"/>
                  </a:lnTo>
                  <a:lnTo>
                    <a:pt x="815975" y="0"/>
                  </a:lnTo>
                  <a:close/>
                </a:path>
              </a:pathLst>
            </a:custGeom>
            <a:solidFill>
              <a:srgbClr val="26262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676016" y="8675346"/>
            <a:ext cx="611982" cy="1228725"/>
            <a:chOff x="0" y="0"/>
            <a:chExt cx="815976" cy="16383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815975" cy="1638300"/>
            </a:xfrm>
            <a:custGeom>
              <a:avLst/>
              <a:gdLst/>
              <a:ahLst/>
              <a:cxnLst/>
              <a:rect r="r" b="b" t="t" l="l"/>
              <a:pathLst>
                <a:path h="1638300" w="815975">
                  <a:moveTo>
                    <a:pt x="815975" y="0"/>
                  </a:moveTo>
                  <a:lnTo>
                    <a:pt x="815975" y="1638300"/>
                  </a:lnTo>
                  <a:lnTo>
                    <a:pt x="764667" y="1636903"/>
                  </a:lnTo>
                  <a:lnTo>
                    <a:pt x="713867" y="1631950"/>
                  </a:lnTo>
                  <a:lnTo>
                    <a:pt x="663956" y="1624203"/>
                  </a:lnTo>
                  <a:lnTo>
                    <a:pt x="615442" y="1613281"/>
                  </a:lnTo>
                  <a:lnTo>
                    <a:pt x="567309" y="1599692"/>
                  </a:lnTo>
                  <a:lnTo>
                    <a:pt x="521462" y="1582928"/>
                  </a:lnTo>
                  <a:lnTo>
                    <a:pt x="476123" y="1563878"/>
                  </a:lnTo>
                  <a:lnTo>
                    <a:pt x="432181" y="1542542"/>
                  </a:lnTo>
                  <a:lnTo>
                    <a:pt x="390017" y="1518031"/>
                  </a:lnTo>
                  <a:lnTo>
                    <a:pt x="349631" y="1491742"/>
                  </a:lnTo>
                  <a:lnTo>
                    <a:pt x="311023" y="1462278"/>
                  </a:lnTo>
                  <a:lnTo>
                    <a:pt x="273812" y="1431417"/>
                  </a:lnTo>
                  <a:lnTo>
                    <a:pt x="238887" y="1398270"/>
                  </a:lnTo>
                  <a:lnTo>
                    <a:pt x="205740" y="1362837"/>
                  </a:lnTo>
                  <a:lnTo>
                    <a:pt x="174879" y="1325626"/>
                  </a:lnTo>
                  <a:lnTo>
                    <a:pt x="146304" y="1287018"/>
                  </a:lnTo>
                  <a:lnTo>
                    <a:pt x="120015" y="1246251"/>
                  </a:lnTo>
                  <a:lnTo>
                    <a:pt x="95504" y="1204087"/>
                  </a:lnTo>
                  <a:lnTo>
                    <a:pt x="73787" y="1160526"/>
                  </a:lnTo>
                  <a:lnTo>
                    <a:pt x="54737" y="1115187"/>
                  </a:lnTo>
                  <a:lnTo>
                    <a:pt x="38354" y="1068451"/>
                  </a:lnTo>
                  <a:lnTo>
                    <a:pt x="24765" y="1020826"/>
                  </a:lnTo>
                  <a:lnTo>
                    <a:pt x="14351" y="971804"/>
                  </a:lnTo>
                  <a:lnTo>
                    <a:pt x="6350" y="922147"/>
                  </a:lnTo>
                  <a:lnTo>
                    <a:pt x="1778" y="870839"/>
                  </a:lnTo>
                  <a:lnTo>
                    <a:pt x="0" y="819150"/>
                  </a:lnTo>
                  <a:lnTo>
                    <a:pt x="1778" y="767461"/>
                  </a:lnTo>
                  <a:lnTo>
                    <a:pt x="6350" y="716661"/>
                  </a:lnTo>
                  <a:lnTo>
                    <a:pt x="14478" y="666369"/>
                  </a:lnTo>
                  <a:lnTo>
                    <a:pt x="24892" y="617855"/>
                  </a:lnTo>
                  <a:lnTo>
                    <a:pt x="38481" y="569722"/>
                  </a:lnTo>
                  <a:lnTo>
                    <a:pt x="54864" y="523494"/>
                  </a:lnTo>
                  <a:lnTo>
                    <a:pt x="73914" y="478155"/>
                  </a:lnTo>
                  <a:lnTo>
                    <a:pt x="95631" y="434594"/>
                  </a:lnTo>
                  <a:lnTo>
                    <a:pt x="120142" y="391922"/>
                  </a:lnTo>
                  <a:lnTo>
                    <a:pt x="146431" y="351155"/>
                  </a:lnTo>
                  <a:lnTo>
                    <a:pt x="175006" y="312547"/>
                  </a:lnTo>
                  <a:lnTo>
                    <a:pt x="205867" y="275336"/>
                  </a:lnTo>
                  <a:lnTo>
                    <a:pt x="239014" y="239903"/>
                  </a:lnTo>
                  <a:lnTo>
                    <a:pt x="273939" y="206756"/>
                  </a:lnTo>
                  <a:lnTo>
                    <a:pt x="311150" y="175895"/>
                  </a:lnTo>
                  <a:lnTo>
                    <a:pt x="349758" y="147320"/>
                  </a:lnTo>
                  <a:lnTo>
                    <a:pt x="390017" y="120650"/>
                  </a:lnTo>
                  <a:lnTo>
                    <a:pt x="432181" y="96139"/>
                  </a:lnTo>
                  <a:lnTo>
                    <a:pt x="476250" y="74422"/>
                  </a:lnTo>
                  <a:lnTo>
                    <a:pt x="521589" y="55372"/>
                  </a:lnTo>
                  <a:lnTo>
                    <a:pt x="567436" y="38608"/>
                  </a:lnTo>
                  <a:lnTo>
                    <a:pt x="615569" y="25019"/>
                  </a:lnTo>
                  <a:lnTo>
                    <a:pt x="664083" y="14605"/>
                  </a:lnTo>
                  <a:lnTo>
                    <a:pt x="713867" y="6350"/>
                  </a:lnTo>
                  <a:lnTo>
                    <a:pt x="764667" y="2286"/>
                  </a:lnTo>
                  <a:lnTo>
                    <a:pt x="815975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AutoShape 6" id="6"/>
          <p:cNvSpPr/>
          <p:nvPr/>
        </p:nvSpPr>
        <p:spPr>
          <a:xfrm rot="5388299">
            <a:off x="-3059264" y="6094095"/>
            <a:ext cx="8395384" cy="0"/>
          </a:xfrm>
          <a:prstGeom prst="line">
            <a:avLst/>
          </a:prstGeom>
          <a:ln cap="rnd" w="19050">
            <a:solidFill>
              <a:srgbClr val="E8E2E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9542442" y="2360980"/>
            <a:ext cx="6441397" cy="4190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49"/>
              </a:lnSpc>
            </a:pPr>
            <a:r>
              <a:rPr lang="en-US" sz="7545" spc="114">
                <a:solidFill>
                  <a:srgbClr val="FFFFFF"/>
                </a:solidFill>
                <a:latin typeface="Arimo Italics"/>
              </a:rPr>
              <a:t>Setting up your Working Environment for Power BI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0" y="0"/>
            <a:ext cx="7822599" cy="10287000"/>
            <a:chOff x="0" y="0"/>
            <a:chExt cx="10430132" cy="1371600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0430129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430129">
                  <a:moveTo>
                    <a:pt x="0" y="0"/>
                  </a:moveTo>
                  <a:lnTo>
                    <a:pt x="6395466" y="0"/>
                  </a:lnTo>
                  <a:lnTo>
                    <a:pt x="6519672" y="79756"/>
                  </a:lnTo>
                  <a:cubicBezTo>
                    <a:pt x="8878951" y="1676527"/>
                    <a:pt x="10430129" y="4380484"/>
                    <a:pt x="10430129" y="7447534"/>
                  </a:cubicBezTo>
                  <a:cubicBezTo>
                    <a:pt x="10430129" y="9594469"/>
                    <a:pt x="9670035" y="11563477"/>
                    <a:pt x="8404733" y="13099414"/>
                  </a:cubicBezTo>
                  <a:lnTo>
                    <a:pt x="7845298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808080"/>
            </a:solidFill>
          </p:spPr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2"/>
          <a:srcRect l="0" t="0" r="201" b="201"/>
          <a:stretch>
            <a:fillRect/>
          </a:stretch>
        </p:blipFill>
        <p:spPr>
          <a:xfrm flipH="false" flipV="false" rot="0">
            <a:off x="777602" y="2690862"/>
            <a:ext cx="5237716" cy="5237716"/>
          </a:xfrm>
          <a:prstGeom prst="rect">
            <a:avLst/>
          </a:prstGeom>
        </p:spPr>
      </p:pic>
      <p:sp>
        <p:nvSpPr>
          <p:cNvPr name="AutoShape 11" id="11"/>
          <p:cNvSpPr/>
          <p:nvPr/>
        </p:nvSpPr>
        <p:spPr>
          <a:xfrm rot="10787696">
            <a:off x="9046183" y="6823081"/>
            <a:ext cx="7983906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17676016" y="8682228"/>
            <a:ext cx="611982" cy="1228725"/>
            <a:chOff x="0" y="0"/>
            <a:chExt cx="815976" cy="1638300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815975" cy="1638300"/>
            </a:xfrm>
            <a:custGeom>
              <a:avLst/>
              <a:gdLst/>
              <a:ahLst/>
              <a:cxnLst/>
              <a:rect r="r" b="b" t="t" l="l"/>
              <a:pathLst>
                <a:path h="1638300" w="815975">
                  <a:moveTo>
                    <a:pt x="815975" y="0"/>
                  </a:moveTo>
                  <a:lnTo>
                    <a:pt x="815975" y="1638300"/>
                  </a:lnTo>
                  <a:lnTo>
                    <a:pt x="764667" y="1636903"/>
                  </a:lnTo>
                  <a:lnTo>
                    <a:pt x="713867" y="1631950"/>
                  </a:lnTo>
                  <a:lnTo>
                    <a:pt x="663956" y="1624203"/>
                  </a:lnTo>
                  <a:lnTo>
                    <a:pt x="615442" y="1613281"/>
                  </a:lnTo>
                  <a:lnTo>
                    <a:pt x="567309" y="1599692"/>
                  </a:lnTo>
                  <a:lnTo>
                    <a:pt x="521462" y="1582928"/>
                  </a:lnTo>
                  <a:lnTo>
                    <a:pt x="476123" y="1563878"/>
                  </a:lnTo>
                  <a:lnTo>
                    <a:pt x="432181" y="1542542"/>
                  </a:lnTo>
                  <a:lnTo>
                    <a:pt x="390017" y="1518031"/>
                  </a:lnTo>
                  <a:lnTo>
                    <a:pt x="349631" y="1491742"/>
                  </a:lnTo>
                  <a:lnTo>
                    <a:pt x="311023" y="1462278"/>
                  </a:lnTo>
                  <a:lnTo>
                    <a:pt x="273812" y="1431417"/>
                  </a:lnTo>
                  <a:lnTo>
                    <a:pt x="238887" y="1398270"/>
                  </a:lnTo>
                  <a:lnTo>
                    <a:pt x="205740" y="1362837"/>
                  </a:lnTo>
                  <a:lnTo>
                    <a:pt x="174879" y="1325626"/>
                  </a:lnTo>
                  <a:lnTo>
                    <a:pt x="146304" y="1287018"/>
                  </a:lnTo>
                  <a:lnTo>
                    <a:pt x="120015" y="1246251"/>
                  </a:lnTo>
                  <a:lnTo>
                    <a:pt x="95504" y="1204087"/>
                  </a:lnTo>
                  <a:lnTo>
                    <a:pt x="73787" y="1160526"/>
                  </a:lnTo>
                  <a:lnTo>
                    <a:pt x="54737" y="1115187"/>
                  </a:lnTo>
                  <a:lnTo>
                    <a:pt x="38354" y="1068451"/>
                  </a:lnTo>
                  <a:lnTo>
                    <a:pt x="24765" y="1020826"/>
                  </a:lnTo>
                  <a:lnTo>
                    <a:pt x="14351" y="971804"/>
                  </a:lnTo>
                  <a:lnTo>
                    <a:pt x="6350" y="922147"/>
                  </a:lnTo>
                  <a:lnTo>
                    <a:pt x="1778" y="870839"/>
                  </a:lnTo>
                  <a:lnTo>
                    <a:pt x="0" y="819150"/>
                  </a:lnTo>
                  <a:lnTo>
                    <a:pt x="1778" y="767461"/>
                  </a:lnTo>
                  <a:lnTo>
                    <a:pt x="6350" y="716661"/>
                  </a:lnTo>
                  <a:lnTo>
                    <a:pt x="14478" y="666369"/>
                  </a:lnTo>
                  <a:lnTo>
                    <a:pt x="24892" y="617855"/>
                  </a:lnTo>
                  <a:lnTo>
                    <a:pt x="38481" y="569722"/>
                  </a:lnTo>
                  <a:lnTo>
                    <a:pt x="54864" y="523494"/>
                  </a:lnTo>
                  <a:lnTo>
                    <a:pt x="73914" y="478155"/>
                  </a:lnTo>
                  <a:lnTo>
                    <a:pt x="95631" y="434594"/>
                  </a:lnTo>
                  <a:lnTo>
                    <a:pt x="120142" y="391922"/>
                  </a:lnTo>
                  <a:lnTo>
                    <a:pt x="146431" y="351155"/>
                  </a:lnTo>
                  <a:lnTo>
                    <a:pt x="175006" y="312547"/>
                  </a:lnTo>
                  <a:lnTo>
                    <a:pt x="205867" y="275336"/>
                  </a:lnTo>
                  <a:lnTo>
                    <a:pt x="239014" y="239903"/>
                  </a:lnTo>
                  <a:lnTo>
                    <a:pt x="273939" y="206756"/>
                  </a:lnTo>
                  <a:lnTo>
                    <a:pt x="311150" y="175895"/>
                  </a:lnTo>
                  <a:lnTo>
                    <a:pt x="349758" y="147320"/>
                  </a:lnTo>
                  <a:lnTo>
                    <a:pt x="390017" y="120650"/>
                  </a:lnTo>
                  <a:lnTo>
                    <a:pt x="432181" y="96139"/>
                  </a:lnTo>
                  <a:lnTo>
                    <a:pt x="476250" y="74422"/>
                  </a:lnTo>
                  <a:lnTo>
                    <a:pt x="521589" y="55372"/>
                  </a:lnTo>
                  <a:lnTo>
                    <a:pt x="567436" y="38608"/>
                  </a:lnTo>
                  <a:lnTo>
                    <a:pt x="615569" y="25019"/>
                  </a:lnTo>
                  <a:lnTo>
                    <a:pt x="664083" y="14605"/>
                  </a:lnTo>
                  <a:lnTo>
                    <a:pt x="713867" y="6350"/>
                  </a:lnTo>
                  <a:lnTo>
                    <a:pt x="764667" y="2286"/>
                  </a:lnTo>
                  <a:lnTo>
                    <a:pt x="815975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40384" t="0" r="10337" b="718"/>
          <a:stretch>
            <a:fillRect/>
          </a:stretch>
        </p:blipFill>
        <p:spPr>
          <a:xfrm flipH="false" flipV="false" rot="0">
            <a:off x="357810" y="-28560"/>
            <a:ext cx="7703309" cy="10344135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773346" y="5578829"/>
            <a:ext cx="8244783" cy="561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4"/>
              </a:lnSpc>
            </a:pPr>
            <a:r>
              <a:rPr lang="en-US" sz="3745" spc="22">
                <a:solidFill>
                  <a:srgbClr val="FFFFFF"/>
                </a:solidFill>
                <a:latin typeface="Open Sans Bold"/>
              </a:rPr>
              <a:t>Thanks for your Rapt Attention!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2458" r="0" b="1245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03559" y="969645"/>
            <a:ext cx="14676117" cy="647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4"/>
              </a:lnSpc>
            </a:pPr>
            <a:r>
              <a:rPr lang="en-US" sz="4320" spc="25">
                <a:solidFill>
                  <a:srgbClr val="FFFFFF"/>
                </a:solidFill>
                <a:latin typeface="Open Sans Bold"/>
              </a:rPr>
              <a:t>                              KEY OBJECTIVES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42580" y="2891519"/>
            <a:ext cx="17330396" cy="4494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70164" indent="-535082" lvl="1">
              <a:lnSpc>
                <a:spcPts val="5948"/>
              </a:lnSpc>
              <a:buFont typeface="Arial"/>
              <a:buChar char="•"/>
            </a:pPr>
            <a:r>
              <a:rPr lang="en-US" sz="4956" spc="29">
                <a:solidFill>
                  <a:srgbClr val="FFFFFF"/>
                </a:solidFill>
                <a:latin typeface="Open Sans"/>
              </a:rPr>
              <a:t>To Show how we can download all the Tools Needed For Microsoft Power BI</a:t>
            </a:r>
          </a:p>
          <a:p>
            <a:pPr algn="ctr">
              <a:lnSpc>
                <a:spcPts val="5948"/>
              </a:lnSpc>
            </a:pPr>
            <a:r>
              <a:rPr lang="en-US" sz="4956" spc="29">
                <a:solidFill>
                  <a:srgbClr val="FFFFFF"/>
                </a:solidFill>
                <a:latin typeface="Open Sans"/>
              </a:rPr>
              <a:t>​</a:t>
            </a:r>
          </a:p>
          <a:p>
            <a:pPr algn="ctr" marL="1070164" indent="-535082" lvl="1">
              <a:lnSpc>
                <a:spcPts val="5948"/>
              </a:lnSpc>
              <a:buFont typeface="Arial"/>
              <a:buChar char="•"/>
            </a:pPr>
            <a:r>
              <a:rPr lang="en-US" sz="4956" spc="29">
                <a:solidFill>
                  <a:srgbClr val="FFFFFF"/>
                </a:solidFill>
                <a:latin typeface="Open Sans"/>
              </a:rPr>
              <a:t>To set up an organizational account and subscription or alternatively an individual account</a:t>
            </a:r>
          </a:p>
          <a:p>
            <a:pPr algn="ctr">
              <a:lnSpc>
                <a:spcPts val="594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229547" y="1028700"/>
            <a:ext cx="11008880" cy="679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9"/>
              </a:lnSpc>
            </a:pPr>
            <a:r>
              <a:rPr lang="en-US" sz="4508" spc="27">
                <a:solidFill>
                  <a:srgbClr val="FFFFFF"/>
                </a:solidFill>
                <a:latin typeface="Open Sans Bold"/>
              </a:rPr>
              <a:t>Downloading The Microsoft BI Tools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0482" y="2714896"/>
            <a:ext cx="13061436" cy="4761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26"/>
              </a:lnSpc>
            </a:pPr>
            <a:r>
              <a:rPr lang="en-US" sz="3939" spc="23">
                <a:solidFill>
                  <a:srgbClr val="FFFFFF"/>
                </a:solidFill>
                <a:latin typeface="Open Sans Bold"/>
              </a:rPr>
              <a:t>To Get Started You Can Either Get The Microsoft Power BI Tools By:</a:t>
            </a:r>
          </a:p>
          <a:p>
            <a:pPr algn="l">
              <a:lnSpc>
                <a:spcPts val="4846"/>
              </a:lnSpc>
            </a:pPr>
          </a:p>
          <a:p>
            <a:pPr algn="l">
              <a:lnSpc>
                <a:spcPts val="4680"/>
              </a:lnSpc>
            </a:pPr>
            <a:r>
              <a:rPr lang="en-US" sz="3900" spc="23">
                <a:solidFill>
                  <a:srgbClr val="FFFFFF"/>
                </a:solidFill>
                <a:latin typeface="Open Sans"/>
              </a:rPr>
              <a:t> A)Downloading From Microsoft store</a:t>
            </a:r>
          </a:p>
          <a:p>
            <a:pPr algn="l">
              <a:lnSpc>
                <a:spcPts val="4680"/>
              </a:lnSpc>
            </a:pPr>
          </a:p>
          <a:p>
            <a:pPr algn="l">
              <a:lnSpc>
                <a:spcPts val="4680"/>
              </a:lnSpc>
            </a:pPr>
            <a:r>
              <a:rPr lang="en-US" sz="3900" spc="23">
                <a:solidFill>
                  <a:srgbClr val="FFFFFF"/>
                </a:solidFill>
                <a:latin typeface="Open Sans"/>
              </a:rPr>
              <a:t> B)Downloading from The Microsoft Power BI website</a:t>
            </a:r>
          </a:p>
          <a:p>
            <a:pPr algn="l">
              <a:lnSpc>
                <a:spcPts val="4680"/>
              </a:lnSpc>
            </a:pPr>
          </a:p>
          <a:p>
            <a:pPr algn="l">
              <a:lnSpc>
                <a:spcPts val="4680"/>
              </a:lnSpc>
            </a:pPr>
            <a:r>
              <a:rPr lang="en-US" sz="3900" spc="23">
                <a:solidFill>
                  <a:srgbClr val="FFFFFF"/>
                </a:solidFill>
                <a:latin typeface="Open Sans"/>
              </a:rPr>
              <a:t> C)Getting pre-Downloaded Executable Files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6830" t="0" r="12131" b="115"/>
          <a:stretch>
            <a:fillRect/>
          </a:stretch>
        </p:blipFill>
        <p:spPr>
          <a:xfrm flipH="false" flipV="false" rot="0">
            <a:off x="13401918" y="2132334"/>
            <a:ext cx="4886082" cy="60223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039796" y="960120"/>
            <a:ext cx="12248204" cy="711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58"/>
              </a:lnSpc>
            </a:pPr>
            <a:r>
              <a:rPr lang="en-US" sz="4715" spc="28">
                <a:solidFill>
                  <a:srgbClr val="FFFFFF"/>
                </a:solidFill>
                <a:latin typeface="Open Sans Bold"/>
              </a:rPr>
              <a:t>Downloading From The Microsoft store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45834" t="0" r="16185" b="722"/>
          <a:stretch>
            <a:fillRect/>
          </a:stretch>
        </p:blipFill>
        <p:spPr>
          <a:xfrm flipH="false" flipV="false" rot="0">
            <a:off x="357810" y="-28560"/>
            <a:ext cx="5276434" cy="1034413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336320" y="2614985"/>
            <a:ext cx="11474046" cy="6494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5" indent="-421003" lvl="1">
              <a:lnSpc>
                <a:spcPts val="4679"/>
              </a:lnSpc>
              <a:buFont typeface="Arial"/>
              <a:buChar char="•"/>
            </a:pPr>
            <a:r>
              <a:rPr lang="en-US" sz="3899" spc="23">
                <a:solidFill>
                  <a:srgbClr val="FFFFFF"/>
                </a:solidFill>
                <a:latin typeface="Open Sans"/>
              </a:rPr>
              <a:t>To do this you simply go to Microsoft store application on your system, search for Microsoft Power BI, download and Install</a:t>
            </a:r>
          </a:p>
          <a:p>
            <a:pPr algn="l">
              <a:lnSpc>
                <a:spcPts val="4679"/>
              </a:lnSpc>
            </a:pPr>
          </a:p>
          <a:p>
            <a:pPr algn="l" marL="842005" indent="-421003" lvl="1">
              <a:lnSpc>
                <a:spcPts val="4679"/>
              </a:lnSpc>
              <a:buFont typeface="Arial"/>
              <a:buChar char="•"/>
            </a:pPr>
            <a:r>
              <a:rPr lang="en-US" sz="3899" spc="23">
                <a:solidFill>
                  <a:srgbClr val="FFFFFF"/>
                </a:solidFill>
                <a:latin typeface="Open Sans"/>
              </a:rPr>
              <a:t>This Method has an Advantage of automatically Updating whenever there are patches</a:t>
            </a:r>
          </a:p>
          <a:p>
            <a:pPr algn="l">
              <a:lnSpc>
                <a:spcPts val="4679"/>
              </a:lnSpc>
            </a:pPr>
          </a:p>
          <a:p>
            <a:pPr algn="l">
              <a:lnSpc>
                <a:spcPts val="4679"/>
              </a:lnSpc>
            </a:pPr>
            <a:r>
              <a:rPr lang="en-US" sz="3899" spc="23">
                <a:solidFill>
                  <a:srgbClr val="FFFFFF"/>
                </a:solidFill>
                <a:latin typeface="Open Sans Bold"/>
              </a:rPr>
              <a:t>Steps to Download:</a:t>
            </a:r>
          </a:p>
          <a:p>
            <a:pPr algn="l" marL="705798" indent="-352899" lvl="1">
              <a:lnSpc>
                <a:spcPts val="4679"/>
              </a:lnSpc>
              <a:buFont typeface="Arial"/>
              <a:buChar char="•"/>
            </a:pPr>
            <a:r>
              <a:rPr lang="en-US" sz="3899" spc="23">
                <a:solidFill>
                  <a:srgbClr val="FFFFFF"/>
                </a:solidFill>
                <a:latin typeface="Open Sans"/>
              </a:rPr>
              <a:t>Go to Microsoft Store</a:t>
            </a:r>
          </a:p>
          <a:p>
            <a:pPr algn="l" marL="705798" indent="-352899" lvl="1">
              <a:lnSpc>
                <a:spcPts val="4679"/>
              </a:lnSpc>
              <a:buFont typeface="Arial"/>
              <a:buChar char="•"/>
            </a:pPr>
            <a:r>
              <a:rPr lang="en-US" sz="3899" spc="23">
                <a:solidFill>
                  <a:srgbClr val="FFFFFF"/>
                </a:solidFill>
                <a:latin typeface="Open Sans"/>
              </a:rPr>
              <a:t>Search for Microsoft power BI and Download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931580" y="561678"/>
            <a:ext cx="12033249" cy="1404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88"/>
              </a:lnSpc>
            </a:pPr>
            <a:r>
              <a:rPr lang="en-US" sz="4657" spc="28">
                <a:solidFill>
                  <a:srgbClr val="FFFFFF"/>
                </a:solidFill>
                <a:latin typeface="Open Sans Bold"/>
              </a:rPr>
              <a:t>Downloading from The Microsoft Power BI website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47549" t="0" r="22060" b="717"/>
          <a:stretch>
            <a:fillRect/>
          </a:stretch>
        </p:blipFill>
        <p:spPr>
          <a:xfrm flipH="false" flipV="false" rot="0">
            <a:off x="357810" y="-28560"/>
            <a:ext cx="5276434" cy="1034413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58686" y="2274327"/>
            <a:ext cx="12179037" cy="7292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4721" indent="-347361" lvl="1">
              <a:lnSpc>
                <a:spcPts val="4145"/>
              </a:lnSpc>
              <a:buFont typeface="Arial"/>
              <a:buChar char="•"/>
            </a:pPr>
            <a:r>
              <a:rPr lang="en-US" sz="3838" spc="23">
                <a:solidFill>
                  <a:srgbClr val="FFFFFF"/>
                </a:solidFill>
                <a:latin typeface="Open Sans"/>
              </a:rPr>
              <a:t>Another Way to Download Microsoft Power BI Desktop And other Related Power BI product is to go to Microsoft Power BI website. </a:t>
            </a:r>
          </a:p>
          <a:p>
            <a:pPr algn="l">
              <a:lnSpc>
                <a:spcPts val="4145"/>
              </a:lnSpc>
            </a:pPr>
          </a:p>
          <a:p>
            <a:pPr algn="l" marL="694721" indent="-347361" lvl="1">
              <a:lnSpc>
                <a:spcPts val="4145"/>
              </a:lnSpc>
              <a:buFont typeface="Arial"/>
              <a:buChar char="•"/>
            </a:pPr>
            <a:r>
              <a:rPr lang="en-US" sz="3838" spc="23">
                <a:solidFill>
                  <a:srgbClr val="FFFFFF"/>
                </a:solidFill>
                <a:latin typeface="Open Sans"/>
              </a:rPr>
              <a:t>Unlike in the Microsoft store, this requires a manual Monthly Update. </a:t>
            </a:r>
          </a:p>
          <a:p>
            <a:pPr algn="l">
              <a:lnSpc>
                <a:spcPts val="4145"/>
              </a:lnSpc>
            </a:pPr>
          </a:p>
          <a:p>
            <a:pPr algn="l">
              <a:lnSpc>
                <a:spcPts val="4145"/>
              </a:lnSpc>
            </a:pPr>
            <a:r>
              <a:rPr lang="en-US" sz="3838" spc="23">
                <a:solidFill>
                  <a:srgbClr val="FFFFFF"/>
                </a:solidFill>
                <a:latin typeface="Open Sans Bold"/>
              </a:rPr>
              <a:t>To Download this Software:</a:t>
            </a:r>
          </a:p>
          <a:p>
            <a:pPr algn="l" marL="694721" indent="-347361" lvl="1">
              <a:lnSpc>
                <a:spcPts val="4145"/>
              </a:lnSpc>
            </a:pPr>
          </a:p>
          <a:p>
            <a:pPr algn="l">
              <a:lnSpc>
                <a:spcPts val="3389"/>
              </a:lnSpc>
            </a:pPr>
            <a:r>
              <a:rPr lang="en-US" sz="3138" spc="18">
                <a:solidFill>
                  <a:srgbClr val="FFFFFF"/>
                </a:solidFill>
                <a:latin typeface="Open Sans"/>
              </a:rPr>
              <a:t>1)Navigate to this Site: </a:t>
            </a:r>
            <a:r>
              <a:rPr lang="en-US" sz="3138" spc="18" u="sng">
                <a:solidFill>
                  <a:srgbClr val="FFFFFF"/>
                </a:solidFill>
                <a:latin typeface="Open Sans Bold"/>
              </a:rPr>
              <a:t>https://powerbi.onmicrosoft.com/en-us/downloads. </a:t>
            </a:r>
          </a:p>
          <a:p>
            <a:pPr algn="l" marL="1355328" indent="-677664" lvl="1">
              <a:lnSpc>
                <a:spcPts val="3389"/>
              </a:lnSpc>
            </a:pPr>
          </a:p>
          <a:p>
            <a:pPr algn="l" marL="1355328" indent="-677664" lvl="1">
              <a:lnSpc>
                <a:spcPts val="3389"/>
              </a:lnSpc>
            </a:pPr>
            <a:r>
              <a:rPr lang="en-US" sz="3138" spc="18">
                <a:solidFill>
                  <a:srgbClr val="FFFFFF"/>
                </a:solidFill>
                <a:latin typeface="Open Sans"/>
              </a:rPr>
              <a:t>2) When logged on that page, scroll down and search for Microsoft Power BI Desktop and proceed to Download It.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894908" y="1028700"/>
            <a:ext cx="12393092" cy="657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4333" spc="26">
                <a:solidFill>
                  <a:srgbClr val="FFFFFF"/>
                </a:solidFill>
                <a:latin typeface="Open Sans Bold"/>
              </a:rPr>
              <a:t>Getting Pre-Downloaded Executable Files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14601" t="0" r="51645" b="718"/>
          <a:stretch>
            <a:fillRect/>
          </a:stretch>
        </p:blipFill>
        <p:spPr>
          <a:xfrm flipH="false" flipV="false" rot="0">
            <a:off x="357810" y="-28560"/>
            <a:ext cx="5276434" cy="1034413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94908" y="2619653"/>
            <a:ext cx="11692233" cy="504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900" spc="23">
                <a:solidFill>
                  <a:srgbClr val="FFFFFF"/>
                </a:solidFill>
                <a:latin typeface="Open Sans"/>
              </a:rPr>
              <a:t>Another way to get the Microsoft Power BI desktop is through a Pre-downloaded executable file: </a:t>
            </a:r>
          </a:p>
          <a:p>
            <a:pPr algn="l">
              <a:lnSpc>
                <a:spcPts val="4680"/>
              </a:lnSpc>
            </a:pPr>
          </a:p>
          <a:p>
            <a:pPr algn="l">
              <a:lnSpc>
                <a:spcPts val="4680"/>
              </a:lnSpc>
            </a:pPr>
            <a:r>
              <a:rPr lang="en-US" sz="3900" spc="23">
                <a:solidFill>
                  <a:srgbClr val="FFFFFF"/>
                </a:solidFill>
                <a:latin typeface="Open Sans"/>
              </a:rPr>
              <a:t>How to go about It:</a:t>
            </a:r>
          </a:p>
          <a:p>
            <a:pPr algn="l" marL="624134" indent="-312067" lvl="1">
              <a:lnSpc>
                <a:spcPts val="4138"/>
              </a:lnSpc>
              <a:buFont typeface="Arial"/>
              <a:buChar char="•"/>
            </a:pPr>
            <a:r>
              <a:rPr lang="en-US" sz="3448" spc="20">
                <a:solidFill>
                  <a:srgbClr val="FFFFFF"/>
                </a:solidFill>
                <a:latin typeface="Open Sans"/>
              </a:rPr>
              <a:t>If you've the Executable file already in A flash, Copy into Your System</a:t>
            </a:r>
          </a:p>
          <a:p>
            <a:pPr algn="l">
              <a:lnSpc>
                <a:spcPts val="4138"/>
              </a:lnSpc>
            </a:pPr>
          </a:p>
          <a:p>
            <a:pPr algn="l" marL="624134" indent="-312067" lvl="1">
              <a:lnSpc>
                <a:spcPts val="4138"/>
              </a:lnSpc>
              <a:buFont typeface="Arial"/>
              <a:buChar char="•"/>
            </a:pPr>
            <a:r>
              <a:rPr lang="en-US" sz="3448" spc="20">
                <a:solidFill>
                  <a:srgbClr val="FFFFFF"/>
                </a:solidFill>
                <a:latin typeface="Open Sans"/>
              </a:rPr>
              <a:t>After this, click on the file and Install on your system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75914" y="1012750"/>
            <a:ext cx="11625486" cy="630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4"/>
              </a:lnSpc>
            </a:pPr>
            <a:r>
              <a:rPr lang="en-US" sz="4245" spc="25">
                <a:solidFill>
                  <a:srgbClr val="FFFFFF"/>
                </a:solidFill>
                <a:latin typeface="Open Sans Bold"/>
              </a:rPr>
              <a:t>How To Get A Microsoft Power BI License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91166" y="2835791"/>
            <a:ext cx="11994982" cy="5679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53235" indent="-426617" lvl="1">
              <a:lnSpc>
                <a:spcPts val="4268"/>
              </a:lnSpc>
              <a:buFont typeface="Arial"/>
              <a:buChar char="•"/>
            </a:pPr>
            <a:r>
              <a:rPr lang="en-US" sz="3951" spc="23">
                <a:solidFill>
                  <a:srgbClr val="FFFFFF"/>
                </a:solidFill>
                <a:latin typeface="Open Sans"/>
              </a:rPr>
              <a:t>There are two routes of getting A License for Microsoft Power BI Viz:</a:t>
            </a:r>
          </a:p>
          <a:p>
            <a:pPr algn="l">
              <a:lnSpc>
                <a:spcPts val="4268"/>
              </a:lnSpc>
            </a:pPr>
          </a:p>
          <a:p>
            <a:pPr algn="l">
              <a:lnSpc>
                <a:spcPts val="3719"/>
              </a:lnSpc>
            </a:pPr>
            <a:r>
              <a:rPr lang="en-US" sz="3443" spc="20">
                <a:solidFill>
                  <a:srgbClr val="FFFFFF"/>
                </a:solidFill>
                <a:latin typeface="Open Sans"/>
              </a:rPr>
              <a:t>            </a:t>
            </a:r>
            <a:r>
              <a:rPr lang="en-US" sz="3443" spc="20">
                <a:solidFill>
                  <a:srgbClr val="FFFFFF"/>
                </a:solidFill>
                <a:latin typeface="Open Sans"/>
              </a:rPr>
              <a:t>1) Through an M365 Organisational Account </a:t>
            </a:r>
          </a:p>
          <a:p>
            <a:pPr algn="l">
              <a:lnSpc>
                <a:spcPts val="3719"/>
              </a:lnSpc>
            </a:pPr>
          </a:p>
          <a:p>
            <a:pPr algn="l">
              <a:lnSpc>
                <a:spcPts val="3719"/>
              </a:lnSpc>
            </a:pPr>
            <a:r>
              <a:rPr lang="en-US" sz="3443" spc="20">
                <a:solidFill>
                  <a:srgbClr val="FFFFFF"/>
                </a:solidFill>
                <a:latin typeface="Open Sans"/>
              </a:rPr>
              <a:t>            </a:t>
            </a:r>
            <a:r>
              <a:rPr lang="en-US" sz="3443" spc="20">
                <a:solidFill>
                  <a:srgbClr val="FFFFFF"/>
                </a:solidFill>
                <a:latin typeface="Open Sans"/>
              </a:rPr>
              <a:t>2) Through an Individual Per User License</a:t>
            </a:r>
          </a:p>
          <a:p>
            <a:pPr algn="l">
              <a:lnSpc>
                <a:spcPts val="4268"/>
              </a:lnSpc>
            </a:pPr>
          </a:p>
          <a:p>
            <a:pPr algn="l" marL="853235" indent="-426617" lvl="1">
              <a:lnSpc>
                <a:spcPts val="4268"/>
              </a:lnSpc>
              <a:buFont typeface="Arial"/>
              <a:buChar char="•"/>
            </a:pPr>
            <a:r>
              <a:rPr lang="en-US" sz="3951" spc="23">
                <a:solidFill>
                  <a:srgbClr val="FFFFFF"/>
                </a:solidFill>
                <a:latin typeface="Open Sans"/>
              </a:rPr>
              <a:t>An M365 license</a:t>
            </a:r>
            <a:r>
              <a:rPr lang="en-US" sz="3951" spc="23">
                <a:solidFill>
                  <a:srgbClr val="FFFFFF"/>
                </a:solidFill>
                <a:latin typeface="Open Sans"/>
              </a:rPr>
              <a:t> organisational account can serve for Microsoft Power BI users covered by the account, otherwise an individual Account will be suitable 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27327" t="0" r="29204" b="549"/>
          <a:stretch>
            <a:fillRect/>
          </a:stretch>
        </p:blipFill>
        <p:spPr>
          <a:xfrm flipH="false" flipV="false" rot="0">
            <a:off x="12386148" y="1323301"/>
            <a:ext cx="5182482" cy="78853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890738" y="715645"/>
            <a:ext cx="12397261" cy="1438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28">
                <a:solidFill>
                  <a:srgbClr val="FFFFFF"/>
                </a:solidFill>
                <a:latin typeface="Open Sans Bold"/>
              </a:rPr>
              <a:t>How to Set-up the M365 Organisational Account and E5 license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59075" t="0" r="7171" b="718"/>
          <a:stretch>
            <a:fillRect/>
          </a:stretch>
        </p:blipFill>
        <p:spPr>
          <a:xfrm flipH="false" flipV="false" rot="0">
            <a:off x="357810" y="-28560"/>
            <a:ext cx="5276434" cy="1034413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90738" y="2996793"/>
            <a:ext cx="11813329" cy="797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9396" indent="-359698" lvl="1">
              <a:lnSpc>
                <a:spcPts val="3998"/>
              </a:lnSpc>
              <a:buFont typeface="Arial"/>
              <a:buChar char="•"/>
            </a:pPr>
            <a:r>
              <a:rPr lang="en-US" sz="3332" spc="20">
                <a:solidFill>
                  <a:srgbClr val="FFFFFF"/>
                </a:solidFill>
                <a:latin typeface="Open Sans Bold"/>
              </a:rPr>
              <a:t>To sign up for M365 Developers Account with an E5 Subscription, Follow this link:</a:t>
            </a:r>
          </a:p>
          <a:p>
            <a:pPr algn="l">
              <a:lnSpc>
                <a:spcPts val="3998"/>
              </a:lnSpc>
            </a:pPr>
            <a:r>
              <a:rPr lang="en-US" sz="3332" spc="19">
                <a:solidFill>
                  <a:srgbClr val="FFFFFF"/>
                </a:solidFill>
                <a:latin typeface="Open Sans"/>
              </a:rPr>
              <a:t>     </a:t>
            </a:r>
            <a:r>
              <a:rPr lang="en-US" sz="3332" spc="19">
                <a:solidFill>
                  <a:srgbClr val="F28943"/>
                </a:solidFill>
                <a:latin typeface="Open Sans"/>
              </a:rPr>
              <a:t> </a:t>
            </a:r>
            <a:r>
              <a:rPr lang="en-US" sz="3332" spc="19" u="sng">
                <a:solidFill>
                  <a:srgbClr val="E8E2E8"/>
                </a:solidFill>
                <a:latin typeface="Open Sans Bold"/>
              </a:rPr>
              <a:t> https://aka.ms/M365DevAccount</a:t>
            </a:r>
          </a:p>
          <a:p>
            <a:pPr algn="l">
              <a:lnSpc>
                <a:spcPts val="3998"/>
              </a:lnSpc>
            </a:pPr>
          </a:p>
          <a:p>
            <a:pPr algn="l" marL="719396" indent="-359698" lvl="1">
              <a:lnSpc>
                <a:spcPts val="3998"/>
              </a:lnSpc>
              <a:buFont typeface="Arial"/>
              <a:buChar char="•"/>
            </a:pPr>
            <a:r>
              <a:rPr lang="en-US" sz="3332" spc="19">
                <a:solidFill>
                  <a:srgbClr val="FFFFFF"/>
                </a:solidFill>
                <a:latin typeface="Open Sans Bold"/>
              </a:rPr>
              <a:t>Check out David Abu's Youtube Channel to See how you can create an M365 Developers Account through this link: </a:t>
            </a:r>
            <a:r>
              <a:rPr lang="en-US" sz="3332" spc="19" u="sng">
                <a:solidFill>
                  <a:srgbClr val="E8E2E8"/>
                </a:solidFill>
                <a:latin typeface="Open Sans Bold"/>
              </a:rPr>
              <a:t>https://bit.ly/DavidAbuM365DevelopersAccount</a:t>
            </a:r>
          </a:p>
          <a:p>
            <a:pPr algn="l">
              <a:lnSpc>
                <a:spcPts val="4476"/>
              </a:lnSpc>
            </a:pPr>
          </a:p>
          <a:p>
            <a:pPr algn="l">
              <a:lnSpc>
                <a:spcPts val="4476"/>
              </a:lnSpc>
            </a:pPr>
          </a:p>
          <a:p>
            <a:pPr algn="l">
              <a:lnSpc>
                <a:spcPts val="4476"/>
              </a:lnSpc>
            </a:pPr>
          </a:p>
          <a:p>
            <a:pPr algn="l">
              <a:lnSpc>
                <a:spcPts val="4476"/>
              </a:lnSpc>
            </a:pPr>
          </a:p>
          <a:p>
            <a:pPr algn="l">
              <a:lnSpc>
                <a:spcPts val="4476"/>
              </a:lnSpc>
            </a:pPr>
          </a:p>
          <a:p>
            <a:pPr algn="l">
              <a:lnSpc>
                <a:spcPts val="4476"/>
              </a:lnSpc>
            </a:pPr>
          </a:p>
          <a:p>
            <a:pPr algn="l">
              <a:lnSpc>
                <a:spcPts val="4476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546904" y="960120"/>
            <a:ext cx="10712396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56"/>
              </a:lnSpc>
            </a:pPr>
            <a:r>
              <a:rPr lang="en-US" sz="4713" spc="28">
                <a:solidFill>
                  <a:srgbClr val="FFFFFF"/>
                </a:solidFill>
                <a:latin typeface="Open Sans Bold"/>
              </a:rPr>
              <a:t>Individual Per–User License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57550" t="0" r="8574" b="723"/>
          <a:stretch>
            <a:fillRect/>
          </a:stretch>
        </p:blipFill>
        <p:spPr>
          <a:xfrm flipH="false" flipV="false" rot="0">
            <a:off x="357810" y="-28560"/>
            <a:ext cx="5276434" cy="1034413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073107" y="2715991"/>
            <a:ext cx="11870348" cy="5720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4184" indent="-407092" lvl="1">
              <a:lnSpc>
                <a:spcPts val="4525"/>
              </a:lnSpc>
              <a:buFont typeface="Arial"/>
              <a:buChar char="•"/>
            </a:pPr>
            <a:r>
              <a:rPr lang="en-US" sz="3771" spc="22">
                <a:solidFill>
                  <a:srgbClr val="FFFFFF"/>
                </a:solidFill>
                <a:latin typeface="Open Sans"/>
              </a:rPr>
              <a:t>The Individual per–user License is a license that is for a single user. </a:t>
            </a:r>
          </a:p>
          <a:p>
            <a:pPr algn="l">
              <a:lnSpc>
                <a:spcPts val="4525"/>
              </a:lnSpc>
            </a:pPr>
          </a:p>
          <a:p>
            <a:pPr algn="l" marL="814184" indent="-407092" lvl="1">
              <a:lnSpc>
                <a:spcPts val="4525"/>
              </a:lnSpc>
              <a:buFont typeface="Arial"/>
              <a:buChar char="•"/>
            </a:pPr>
            <a:r>
              <a:rPr lang="en-US" sz="3771" spc="22">
                <a:solidFill>
                  <a:srgbClr val="FFFFFF"/>
                </a:solidFill>
                <a:latin typeface="Open Sans"/>
              </a:rPr>
              <a:t>We have different Types Viz: Power BI Free, Power BI Pro, Power BI Premium Per User.</a:t>
            </a:r>
          </a:p>
          <a:p>
            <a:pPr algn="l">
              <a:lnSpc>
                <a:spcPts val="4525"/>
              </a:lnSpc>
            </a:pPr>
          </a:p>
          <a:p>
            <a:pPr algn="l" marL="814184" indent="-407092" lvl="1">
              <a:lnSpc>
                <a:spcPts val="4525"/>
              </a:lnSpc>
              <a:buFont typeface="Arial"/>
              <a:buChar char="•"/>
            </a:pPr>
            <a:r>
              <a:rPr lang="en-US" sz="3771" spc="22">
                <a:solidFill>
                  <a:srgbClr val="FFFFFF"/>
                </a:solidFill>
                <a:latin typeface="Open Sans"/>
              </a:rPr>
              <a:t>To Activate, Logon to : </a:t>
            </a:r>
            <a:r>
              <a:rPr lang="en-US" sz="3771" spc="22" u="sng">
                <a:solidFill>
                  <a:srgbClr val="F28943"/>
                </a:solidFill>
                <a:latin typeface="Open Sans"/>
              </a:rPr>
              <a:t>https://app.powerbi.com</a:t>
            </a:r>
            <a:r>
              <a:rPr lang="en-US" sz="3771" spc="22">
                <a:solidFill>
                  <a:srgbClr val="FFFFFF"/>
                </a:solidFill>
                <a:latin typeface="Open Sans"/>
              </a:rPr>
              <a:t>, and then click on the account icon where you can activate pro without paying for some days and enjoy some cool features. 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DAFNhcl4CJE</dc:identifier>
  <dcterms:modified xsi:type="dcterms:W3CDTF">2011-08-01T06:04:30Z</dcterms:modified>
  <cp:revision>1</cp:revision>
  <dc:title>SettingUpMicrosoftPowerBIEnvironment(Lesson 2).pptx</dc:title>
</cp:coreProperties>
</file>

<file path=docProps/thumbnail.jpeg>
</file>